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68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302" r:id="rId11"/>
    <p:sldId id="303" r:id="rId12"/>
    <p:sldId id="281" r:id="rId13"/>
    <p:sldId id="286" r:id="rId14"/>
    <p:sldId id="287" r:id="rId15"/>
    <p:sldId id="288" r:id="rId16"/>
    <p:sldId id="300" r:id="rId17"/>
    <p:sldId id="304" r:id="rId18"/>
    <p:sldId id="305" r:id="rId19"/>
    <p:sldId id="306" r:id="rId20"/>
    <p:sldId id="285" r:id="rId21"/>
    <p:sldId id="282" r:id="rId22"/>
    <p:sldId id="291" r:id="rId23"/>
    <p:sldId id="270" r:id="rId24"/>
    <p:sldId id="271" r:id="rId25"/>
    <p:sldId id="273" r:id="rId26"/>
    <p:sldId id="274" r:id="rId27"/>
    <p:sldId id="275" r:id="rId28"/>
    <p:sldId id="272" r:id="rId29"/>
    <p:sldId id="276" r:id="rId30"/>
    <p:sldId id="277" r:id="rId31"/>
    <p:sldId id="278" r:id="rId32"/>
    <p:sldId id="279" r:id="rId33"/>
    <p:sldId id="280" r:id="rId34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584" y="2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78E9A1-6343-46A7-80CB-D03DFA1F1141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32B69D-6CB9-4346-9166-7A05EE813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125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9.6	4.8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2B69D-6CB9-4346-9166-7A05EE81301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55685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11.76	1.68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2B69D-6CB9-4346-9166-7A05EE813019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1793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2.4	4.8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2B69D-6CB9-4346-9166-7A05EE813019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4179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11.616	2.112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2B69D-6CB9-4346-9166-7A05EE813019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9849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1.2	3.6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2B69D-6CB9-4346-9166-7A05EE813019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8663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7.68	5.76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2B69D-6CB9-4346-9166-7A05EE813019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81611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4.32	5.76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2B69D-6CB9-4346-9166-7A05EE813019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671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0.24	1.68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2B69D-6CB9-4346-9166-7A05EE813019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9461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0.384	2.112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2B69D-6CB9-4346-9166-7A05EE813019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9108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9.2256	5.0592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2B69D-6CB9-4346-9166-7A05EE813019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05944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2.7744	5.0592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2B69D-6CB9-4346-9166-7A05EE813019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119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9.6	4.8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2B69D-6CB9-4346-9166-7A05EE81301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55685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9.6	4.8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2B69D-6CB9-4346-9166-7A05EE81301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55685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9.6	4.8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2B69D-6CB9-4346-9166-7A05EE81301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5568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9.6	4.8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2B69D-6CB9-4346-9166-7A05EE81301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55685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9.6	4.8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2B69D-6CB9-4346-9166-7A05EE81301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55685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9.6	4.8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2B69D-6CB9-4346-9166-7A05EE81301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55685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9.6	4.8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2B69D-6CB9-4346-9166-7A05EE813019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55685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10.8	3.6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2B69D-6CB9-4346-9166-7A05EE813019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238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258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420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2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217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208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368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142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670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983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198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36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618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5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Relationship Id="rId14" Type="http://schemas.openxmlformats.org/officeDocument/2006/relationships/image" Target="../media/image36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8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12" Type="http://schemas.openxmlformats.org/officeDocument/2006/relationships/image" Target="../media/image37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9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12" Type="http://schemas.openxmlformats.org/officeDocument/2006/relationships/image" Target="../media/image37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Relationship Id="rId14" Type="http://schemas.openxmlformats.org/officeDocument/2006/relationships/image" Target="../media/image4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7" Type="http://schemas.openxmlformats.org/officeDocument/2006/relationships/image" Target="../media/image16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7" Type="http://schemas.openxmlformats.org/officeDocument/2006/relationships/image" Target="../media/image19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7" Type="http://schemas.openxmlformats.org/officeDocument/2006/relationships/image" Target="../media/image19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7" Type="http://schemas.openxmlformats.org/officeDocument/2006/relationships/image" Target="../media/image26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7" Type="http://schemas.openxmlformats.org/officeDocument/2006/relationships/image" Target="../media/image19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7" Type="http://schemas.openxmlformats.org/officeDocument/2006/relationships/image" Target="../media/image3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7" Type="http://schemas.openxmlformats.org/officeDocument/2006/relationships/image" Target="../media/image3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7" Type="http://schemas.openxmlformats.org/officeDocument/2006/relationships/image" Target="../media/image26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7" Type="http://schemas.openxmlformats.org/officeDocument/2006/relationships/image" Target="../media/image19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4.png"/><Relationship Id="rId4" Type="http://schemas.openxmlformats.org/officeDocument/2006/relationships/image" Target="../media/image3.png"/><Relationship Id="rId9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6.png"/><Relationship Id="rId4" Type="http://schemas.openxmlformats.org/officeDocument/2006/relationships/image" Target="../media/image3.png"/><Relationship Id="rId9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Ratio of Tans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From a BMO question</a:t>
            </a:r>
          </a:p>
        </p:txBody>
      </p:sp>
    </p:spTree>
    <p:extLst>
      <p:ext uri="{BB962C8B-B14F-4D97-AF65-F5344CB8AC3E}">
        <p14:creationId xmlns:p14="http://schemas.microsoft.com/office/powerpoint/2010/main" val="3277535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 rot="-1320000">
            <a:off x="7417325" y="2980308"/>
            <a:ext cx="190005" cy="19000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0376" y="1132757"/>
            <a:ext cx="5482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Angle in a semicircle is a right angle.</a:t>
            </a:r>
          </a:p>
        </p:txBody>
      </p:sp>
    </p:spTree>
    <p:extLst>
      <p:ext uri="{BB962C8B-B14F-4D97-AF65-F5344CB8AC3E}">
        <p14:creationId xmlns:p14="http://schemas.microsoft.com/office/powerpoint/2010/main" val="3962121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 rot="-1320000">
            <a:off x="5442889" y="3753558"/>
            <a:ext cx="190005" cy="19000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 rot="-1320000">
            <a:off x="7417325" y="2980308"/>
            <a:ext cx="190005" cy="19000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50376" y="1132757"/>
            <a:ext cx="60500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Hint:  The two dashed lines are parallel.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</p:spTree>
    <p:extLst>
      <p:ext uri="{BB962C8B-B14F-4D97-AF65-F5344CB8AC3E}">
        <p14:creationId xmlns:p14="http://schemas.microsoft.com/office/powerpoint/2010/main" val="2572278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0376" y="1132757"/>
            <a:ext cx="65165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And they always are, whatever the triangle.</a:t>
            </a:r>
          </a:p>
        </p:txBody>
      </p:sp>
    </p:spTree>
    <p:extLst>
      <p:ext uri="{BB962C8B-B14F-4D97-AF65-F5344CB8AC3E}">
        <p14:creationId xmlns:p14="http://schemas.microsoft.com/office/powerpoint/2010/main" val="3304937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0376" y="1132757"/>
            <a:ext cx="65165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And they always are, whatever the triangle.</a:t>
            </a:r>
          </a:p>
        </p:txBody>
      </p:sp>
    </p:spTree>
    <p:extLst>
      <p:ext uri="{BB962C8B-B14F-4D97-AF65-F5344CB8AC3E}">
        <p14:creationId xmlns:p14="http://schemas.microsoft.com/office/powerpoint/2010/main" val="196678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0376" y="1132757"/>
            <a:ext cx="65165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And they always are, whatever the triangle.</a:t>
            </a:r>
          </a:p>
        </p:txBody>
      </p:sp>
    </p:spTree>
    <p:extLst>
      <p:ext uri="{BB962C8B-B14F-4D97-AF65-F5344CB8AC3E}">
        <p14:creationId xmlns:p14="http://schemas.microsoft.com/office/powerpoint/2010/main" val="3705747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0376" y="1132757"/>
            <a:ext cx="65165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And they always are, whatever the triangle.</a:t>
            </a:r>
          </a:p>
        </p:txBody>
      </p:sp>
    </p:spTree>
    <p:extLst>
      <p:ext uri="{BB962C8B-B14F-4D97-AF65-F5344CB8AC3E}">
        <p14:creationId xmlns:p14="http://schemas.microsoft.com/office/powerpoint/2010/main" val="1200069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  <p:sp>
        <p:nvSpPr>
          <p:cNvPr id="5" name="Rectangle 4"/>
          <p:cNvSpPr/>
          <p:nvPr/>
        </p:nvSpPr>
        <p:spPr>
          <a:xfrm rot="-1320000">
            <a:off x="5442889" y="3753558"/>
            <a:ext cx="190005" cy="19000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 rot="-1320000">
            <a:off x="7417325" y="2980308"/>
            <a:ext cx="190005" cy="19000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09428" y="5261913"/>
                <a:ext cx="40517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9428" y="5261913"/>
                <a:ext cx="405176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983493" y="5278576"/>
                <a:ext cx="4159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3493" y="5278576"/>
                <a:ext cx="415947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473549" y="2489819"/>
                <a:ext cx="40594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3549" y="2489819"/>
                <a:ext cx="405945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8411355" y="5271481"/>
                <a:ext cx="42620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1355" y="5271481"/>
                <a:ext cx="426206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6260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  <p:sp>
        <p:nvSpPr>
          <p:cNvPr id="5" name="Rectangle 4"/>
          <p:cNvSpPr/>
          <p:nvPr/>
        </p:nvSpPr>
        <p:spPr>
          <a:xfrm rot="-1320000">
            <a:off x="5442889" y="3753558"/>
            <a:ext cx="190005" cy="19000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 rot="-1320000">
            <a:off x="7417325" y="2980308"/>
            <a:ext cx="190005" cy="19000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09428" y="5261913"/>
                <a:ext cx="40517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9428" y="5261913"/>
                <a:ext cx="405176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983493" y="5278576"/>
                <a:ext cx="4159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3493" y="5278576"/>
                <a:ext cx="415947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473549" y="2489819"/>
                <a:ext cx="40594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3549" y="2489819"/>
                <a:ext cx="405945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8411355" y="5271481"/>
                <a:ext cx="42620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1355" y="5271481"/>
                <a:ext cx="426206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230687" y="2855713"/>
                <a:ext cx="39132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0687" y="2855713"/>
                <a:ext cx="391325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490953" y="3933090"/>
                <a:ext cx="3858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0953" y="3933090"/>
                <a:ext cx="385875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536027" y="4244985"/>
                <a:ext cx="38940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h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6027" y="4244985"/>
                <a:ext cx="389401" cy="4001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368441" y="5279924"/>
                <a:ext cx="36913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8441" y="5279924"/>
                <a:ext cx="369139" cy="40011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043850" y="5283462"/>
                <a:ext cx="39959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𝑑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3850" y="5283462"/>
                <a:ext cx="399597" cy="40011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Arc 15"/>
          <p:cNvSpPr/>
          <p:nvPr/>
        </p:nvSpPr>
        <p:spPr>
          <a:xfrm>
            <a:off x="873443" y="4493546"/>
            <a:ext cx="1528558" cy="1528558"/>
          </a:xfrm>
          <a:prstGeom prst="arc">
            <a:avLst>
              <a:gd name="adj1" fmla="val 20368765"/>
              <a:gd name="adj2" fmla="val 43077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6792484" y="2186731"/>
            <a:ext cx="1528558" cy="1528558"/>
          </a:xfrm>
          <a:prstGeom prst="arc">
            <a:avLst>
              <a:gd name="adj1" fmla="val 7178279"/>
              <a:gd name="adj2" fmla="val 9508639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25120" y="1080412"/>
                <a:ext cx="1178271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i="0" smtClean="0"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n-GB" b="0" i="1" smtClean="0">
                              <a:latin typeface="Cambria Math"/>
                            </a:rPr>
                            <m:t>𝐶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/>
                                </a:rPr>
                                <m:t>h</m:t>
                              </m:r>
                            </m:num>
                            <m:den>
                              <m:r>
                                <a:rPr lang="en-GB" b="0" i="1" smtClean="0">
                                  <a:latin typeface="Cambria Math"/>
                                </a:rPr>
                                <m:t>𝑎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120" y="1080412"/>
                <a:ext cx="1178271" cy="618246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069872" y="1080412"/>
                <a:ext cx="1176732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i="0" smtClean="0"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n-GB" b="0" i="1" smtClean="0">
                              <a:latin typeface="Cambria Math"/>
                            </a:rPr>
                            <m:t>𝐴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/>
                                </a:rPr>
                                <m:t>h</m:t>
                              </m:r>
                            </m:num>
                            <m:den>
                              <m:r>
                                <a:rPr lang="en-GB" b="0" i="1" smtClean="0">
                                  <a:latin typeface="Cambria Math"/>
                                </a:rPr>
                                <m:t>𝑏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9872" y="1080412"/>
                <a:ext cx="1176732" cy="618246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00096" y="2076716"/>
                <a:ext cx="1178400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i="0" smtClean="0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𝐶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i="0" smtClean="0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𝐴</m:t>
                              </m:r>
                            </m:e>
                          </m:func>
                        </m:den>
                      </m:f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𝑏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096" y="2076716"/>
                <a:ext cx="1178400" cy="618246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3657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 animBg="1"/>
      <p:bldP spid="17" grpId="0" animBg="1"/>
      <p:bldP spid="18" grpId="0"/>
      <p:bldP spid="19" grpId="0"/>
      <p:bldP spid="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  <p:sp>
        <p:nvSpPr>
          <p:cNvPr id="5" name="Rectangle 4"/>
          <p:cNvSpPr/>
          <p:nvPr/>
        </p:nvSpPr>
        <p:spPr>
          <a:xfrm rot="-1320000">
            <a:off x="5442889" y="3753558"/>
            <a:ext cx="190005" cy="19000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 rot="-1320000">
            <a:off x="7417325" y="2980308"/>
            <a:ext cx="190005" cy="19000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09428" y="5261913"/>
                <a:ext cx="40517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9428" y="5261913"/>
                <a:ext cx="405176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983493" y="5278576"/>
                <a:ext cx="4159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3493" y="5278576"/>
                <a:ext cx="415947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473549" y="2489819"/>
                <a:ext cx="40594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3549" y="2489819"/>
                <a:ext cx="405945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8411355" y="5271481"/>
                <a:ext cx="42620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1355" y="5271481"/>
                <a:ext cx="426206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230687" y="2855713"/>
                <a:ext cx="39132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0687" y="2855713"/>
                <a:ext cx="391325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490953" y="3933090"/>
                <a:ext cx="3858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0953" y="3933090"/>
                <a:ext cx="385875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536027" y="4244985"/>
                <a:ext cx="38940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h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6027" y="4244985"/>
                <a:ext cx="389401" cy="4001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368441" y="5279924"/>
                <a:ext cx="36913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8441" y="5279924"/>
                <a:ext cx="369139" cy="40011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043850" y="5283462"/>
                <a:ext cx="39959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𝑑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3850" y="5283462"/>
                <a:ext cx="399597" cy="40011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Arc 15"/>
          <p:cNvSpPr/>
          <p:nvPr/>
        </p:nvSpPr>
        <p:spPr>
          <a:xfrm>
            <a:off x="873443" y="4493546"/>
            <a:ext cx="1528558" cy="1528558"/>
          </a:xfrm>
          <a:prstGeom prst="arc">
            <a:avLst>
              <a:gd name="adj1" fmla="val 20368765"/>
              <a:gd name="adj2" fmla="val 43077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6792484" y="2186731"/>
            <a:ext cx="1528558" cy="1528558"/>
          </a:xfrm>
          <a:prstGeom prst="arc">
            <a:avLst>
              <a:gd name="adj1" fmla="val 7178279"/>
              <a:gd name="adj2" fmla="val 9508639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636001" y="971247"/>
                <a:ext cx="1178400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i="0" smtClean="0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𝐶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i="0" smtClean="0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𝐴</m:t>
                              </m:r>
                            </m:e>
                          </m:func>
                        </m:den>
                      </m:f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𝑏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6001" y="971247"/>
                <a:ext cx="1178400" cy="618246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77424" y="900768"/>
                <a:ext cx="2211824" cy="28108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𝑑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𝑐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𝑑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𝑎𝑑</m:t>
                      </m:r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r>
                        <a:rPr lang="en-GB" b="0" i="1" smtClean="0">
                          <a:latin typeface="Cambria Math"/>
                        </a:rPr>
                        <m:t>𝑏𝑑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r>
                        <a:rPr lang="en-GB" b="0" i="1" smtClean="0">
                          <a:latin typeface="Cambria Math"/>
                        </a:rPr>
                        <m:t>𝑏𝑐</m:t>
                      </m:r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r>
                        <a:rPr lang="en-GB" b="0" i="1" smtClean="0">
                          <a:latin typeface="Cambria Math"/>
                        </a:rPr>
                        <m:t>𝑏𝑑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𝑎𝑑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r>
                        <a:rPr lang="en-GB" b="0" i="1" smtClean="0">
                          <a:latin typeface="Cambria Math"/>
                        </a:rPr>
                        <m:t>𝑏𝑐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𝑑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𝑐</m:t>
                          </m:r>
                        </m:den>
                      </m:f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𝑏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424" y="900768"/>
                <a:ext cx="2211824" cy="281083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5314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  <p:sp>
        <p:nvSpPr>
          <p:cNvPr id="5" name="Rectangle 4"/>
          <p:cNvSpPr/>
          <p:nvPr/>
        </p:nvSpPr>
        <p:spPr>
          <a:xfrm rot="-1320000">
            <a:off x="5442889" y="3753558"/>
            <a:ext cx="190005" cy="19000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 rot="-1320000">
            <a:off x="7417325" y="2980308"/>
            <a:ext cx="190005" cy="19000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09428" y="5261913"/>
                <a:ext cx="40517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9428" y="5261913"/>
                <a:ext cx="405176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983493" y="5278576"/>
                <a:ext cx="4159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3493" y="5278576"/>
                <a:ext cx="415947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473549" y="2489819"/>
                <a:ext cx="40594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3549" y="2489819"/>
                <a:ext cx="405945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8411355" y="5271481"/>
                <a:ext cx="42620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1355" y="5271481"/>
                <a:ext cx="426206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230687" y="2855713"/>
                <a:ext cx="39132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0687" y="2855713"/>
                <a:ext cx="391325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490953" y="3933090"/>
                <a:ext cx="3858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0953" y="3933090"/>
                <a:ext cx="385875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536027" y="4244985"/>
                <a:ext cx="38940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h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6027" y="4244985"/>
                <a:ext cx="389401" cy="4001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368441" y="5279924"/>
                <a:ext cx="36913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8441" y="5279924"/>
                <a:ext cx="369139" cy="40011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043850" y="5283462"/>
                <a:ext cx="39959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𝑑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3850" y="5283462"/>
                <a:ext cx="399597" cy="40011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Arc 15"/>
          <p:cNvSpPr/>
          <p:nvPr/>
        </p:nvSpPr>
        <p:spPr>
          <a:xfrm>
            <a:off x="873443" y="4493546"/>
            <a:ext cx="1528558" cy="1528558"/>
          </a:xfrm>
          <a:prstGeom prst="arc">
            <a:avLst>
              <a:gd name="adj1" fmla="val 20368765"/>
              <a:gd name="adj2" fmla="val 43077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6792484" y="2186731"/>
            <a:ext cx="1528558" cy="1528558"/>
          </a:xfrm>
          <a:prstGeom prst="arc">
            <a:avLst>
              <a:gd name="adj1" fmla="val 7178279"/>
              <a:gd name="adj2" fmla="val 9508639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636001" y="971247"/>
                <a:ext cx="1178400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i="0" smtClean="0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𝐶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i="0" smtClean="0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𝐴</m:t>
                              </m:r>
                            </m:e>
                          </m:func>
                        </m:den>
                      </m:f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𝑏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6001" y="971247"/>
                <a:ext cx="1178400" cy="618246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914456" y="1877575"/>
                <a:ext cx="813171" cy="6183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𝑑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𝑐</m:t>
                          </m:r>
                        </m:den>
                      </m:f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𝑏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4456" y="1877575"/>
                <a:ext cx="813171" cy="618311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4592" y="1292983"/>
                <a:ext cx="4706417" cy="11782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𝑑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𝑐</m:t>
                        </m:r>
                      </m:den>
                    </m:f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  is constant so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240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2400" i="1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240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2400" i="1">
                                <a:latin typeface="Cambria Math"/>
                              </a:rPr>
                              <m:t>𝐴</m:t>
                            </m:r>
                          </m:e>
                        </m:func>
                      </m:den>
                    </m:f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  is constant also.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(</m:t>
                      </m:r>
                      <m:r>
                        <a:rPr lang="en-GB" i="1" dirty="0" smtClean="0">
                          <a:latin typeface="Cambria Math"/>
                        </a:rPr>
                        <m:t>𝑑</m:t>
                      </m:r>
                      <m:r>
                        <a:rPr lang="en-GB" i="1" dirty="0" smtClean="0">
                          <a:latin typeface="Cambria Math"/>
                        </a:rPr>
                        <m:t>=8 , </m:t>
                      </m:r>
                      <m:r>
                        <a:rPr lang="en-GB" i="1" dirty="0" smtClean="0">
                          <a:latin typeface="Cambria Math"/>
                        </a:rPr>
                        <m:t>𝑐</m:t>
                      </m:r>
                      <m:r>
                        <a:rPr lang="en-GB" i="1" dirty="0" smtClean="0">
                          <a:latin typeface="Cambria Math"/>
                        </a:rPr>
                        <m:t>=4)</m:t>
                      </m:r>
                    </m:oMath>
                  </m:oMathPara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92" y="1292983"/>
                <a:ext cx="4706417" cy="1178271"/>
              </a:xfrm>
              <a:prstGeom prst="rect">
                <a:avLst/>
              </a:prstGeom>
              <a:blipFill rotWithShape="1">
                <a:blip r:embed="rId14"/>
                <a:stretch>
                  <a:fillRect r="-259" b="-36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5239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5CE3AF4-41FC-4E7C-A92E-D7F3727D08C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3.1, 2.2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11.1, 2.2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101394" y="2117664"/>
                <a:ext cx="139416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𝐶</m:t>
                      </m:r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12.7, 7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1394" y="2117664"/>
                <a:ext cx="1394164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7243721" y="6073253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4" name="Arc 3"/>
          <p:cNvSpPr/>
          <p:nvPr/>
        </p:nvSpPr>
        <p:spPr>
          <a:xfrm>
            <a:off x="873443" y="4493546"/>
            <a:ext cx="1528558" cy="1528558"/>
          </a:xfrm>
          <a:prstGeom prst="arc">
            <a:avLst>
              <a:gd name="adj1" fmla="val 20000539"/>
              <a:gd name="adj2" fmla="val 43077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Arc 11"/>
          <p:cNvSpPr/>
          <p:nvPr/>
        </p:nvSpPr>
        <p:spPr>
          <a:xfrm>
            <a:off x="6343684" y="1805251"/>
            <a:ext cx="1528558" cy="1528558"/>
          </a:xfrm>
          <a:prstGeom prst="arc">
            <a:avLst>
              <a:gd name="adj1" fmla="val 6448509"/>
              <a:gd name="adj2" fmla="val 9244702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641427" y="2270064"/>
            <a:ext cx="2933544" cy="786241"/>
            <a:chOff x="641427" y="2270064"/>
            <a:chExt cx="2933544" cy="786241"/>
          </a:xfrm>
        </p:grpSpPr>
        <p:sp>
          <p:nvSpPr>
            <p:cNvPr id="5" name="TextBox 4"/>
            <p:cNvSpPr txBox="1"/>
            <p:nvPr/>
          </p:nvSpPr>
          <p:spPr>
            <a:xfrm>
              <a:off x="641427" y="2472512"/>
              <a:ext cx="19960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Comic Sans MS" panose="030F0702030302020204" pitchFamily="66" charset="0"/>
                </a:rPr>
                <a:t>Find the ratio: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2622659" y="2270064"/>
                  <a:ext cx="952312" cy="78624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400" i="0" smtClean="0">
                                    <a:latin typeface="Cambria Math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𝐶</m:t>
                                </m:r>
                              </m:e>
                            </m:func>
                          </m:num>
                          <m:den>
                            <m:func>
                              <m:func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400" i="0" smtClean="0">
                                    <a:latin typeface="Cambria Math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𝐴</m:t>
                                </m:r>
                              </m:e>
                            </m:func>
                          </m:den>
                        </m:f>
                      </m:oMath>
                    </m:oMathPara>
                  </a14:m>
                  <a:endParaRPr lang="en-GB" sz="24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22659" y="2270064"/>
                  <a:ext cx="952312" cy="786241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" name="TextBox 8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</p:spTree>
    <p:extLst>
      <p:ext uri="{BB962C8B-B14F-4D97-AF65-F5344CB8AC3E}">
        <p14:creationId xmlns:p14="http://schemas.microsoft.com/office/powerpoint/2010/main" val="3198433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3434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48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3.1, 2.2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11.1, 2.2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101394" y="2117664"/>
                <a:ext cx="139416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𝐶</m:t>
                      </m:r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12.7, 7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1394" y="2117664"/>
                <a:ext cx="1394164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7243721" y="6073253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4" name="Arc 3"/>
          <p:cNvSpPr/>
          <p:nvPr/>
        </p:nvSpPr>
        <p:spPr>
          <a:xfrm>
            <a:off x="873443" y="4493546"/>
            <a:ext cx="1528558" cy="1528558"/>
          </a:xfrm>
          <a:prstGeom prst="arc">
            <a:avLst>
              <a:gd name="adj1" fmla="val 20000539"/>
              <a:gd name="adj2" fmla="val 43077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Arc 11"/>
          <p:cNvSpPr/>
          <p:nvPr/>
        </p:nvSpPr>
        <p:spPr>
          <a:xfrm>
            <a:off x="6343684" y="1805251"/>
            <a:ext cx="1528558" cy="1528558"/>
          </a:xfrm>
          <a:prstGeom prst="arc">
            <a:avLst>
              <a:gd name="adj1" fmla="val 6448509"/>
              <a:gd name="adj2" fmla="val 9244702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641427" y="2270064"/>
            <a:ext cx="2933544" cy="786241"/>
            <a:chOff x="641427" y="2270064"/>
            <a:chExt cx="2933544" cy="786241"/>
          </a:xfrm>
        </p:grpSpPr>
        <p:sp>
          <p:nvSpPr>
            <p:cNvPr id="5" name="TextBox 4"/>
            <p:cNvSpPr txBox="1"/>
            <p:nvPr/>
          </p:nvSpPr>
          <p:spPr>
            <a:xfrm>
              <a:off x="641427" y="2472512"/>
              <a:ext cx="19960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Comic Sans MS" panose="030F0702030302020204" pitchFamily="66" charset="0"/>
                </a:rPr>
                <a:t>Find the ratio: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2622659" y="2270064"/>
                  <a:ext cx="952312" cy="78624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400" i="0" smtClean="0">
                                    <a:latin typeface="Cambria Math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𝐶</m:t>
                                </m:r>
                              </m:e>
                            </m:func>
                          </m:num>
                          <m:den>
                            <m:func>
                              <m:func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400" i="0" smtClean="0">
                                    <a:latin typeface="Cambria Math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𝐴</m:t>
                                </m:r>
                              </m:e>
                            </m:func>
                          </m:den>
                        </m:f>
                      </m:oMath>
                    </m:oMathPara>
                  </a14:m>
                  <a:endParaRPr lang="en-GB" sz="24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22659" y="2270064"/>
                  <a:ext cx="952312" cy="786241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" name="TextBox 8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988334" y="409440"/>
            <a:ext cx="9236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SIC_54</a:t>
            </a:r>
          </a:p>
        </p:txBody>
      </p:sp>
    </p:spTree>
    <p:extLst>
      <p:ext uri="{BB962C8B-B14F-4D97-AF65-F5344CB8AC3E}">
        <p14:creationId xmlns:p14="http://schemas.microsoft.com/office/powerpoint/2010/main" val="1266332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3.1, 2.2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11.1, 2.2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350769" y="2640164"/>
                <a:ext cx="137005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13.9, 5.8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0769" y="2640164"/>
                <a:ext cx="1370055" cy="7078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243721" y="6073253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7" name="Arc 6"/>
          <p:cNvSpPr/>
          <p:nvPr/>
        </p:nvSpPr>
        <p:spPr>
          <a:xfrm>
            <a:off x="873443" y="4493546"/>
            <a:ext cx="1528558" cy="1528558"/>
          </a:xfrm>
          <a:prstGeom prst="arc">
            <a:avLst>
              <a:gd name="adj1" fmla="val 20535913"/>
              <a:gd name="adj2" fmla="val 43077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c 7"/>
          <p:cNvSpPr/>
          <p:nvPr/>
        </p:nvSpPr>
        <p:spPr>
          <a:xfrm>
            <a:off x="6998788" y="2460355"/>
            <a:ext cx="1528558" cy="1528558"/>
          </a:xfrm>
          <a:prstGeom prst="arc">
            <a:avLst>
              <a:gd name="adj1" fmla="val 7600278"/>
              <a:gd name="adj2" fmla="val 9692491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" name="Group 8"/>
          <p:cNvGrpSpPr/>
          <p:nvPr/>
        </p:nvGrpSpPr>
        <p:grpSpPr>
          <a:xfrm>
            <a:off x="641427" y="2270064"/>
            <a:ext cx="2933544" cy="786241"/>
            <a:chOff x="641427" y="2270064"/>
            <a:chExt cx="2933544" cy="786241"/>
          </a:xfrm>
        </p:grpSpPr>
        <p:sp>
          <p:nvSpPr>
            <p:cNvPr id="10" name="TextBox 9"/>
            <p:cNvSpPr txBox="1"/>
            <p:nvPr/>
          </p:nvSpPr>
          <p:spPr>
            <a:xfrm>
              <a:off x="641427" y="2472512"/>
              <a:ext cx="19960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Comic Sans MS" panose="030F0702030302020204" pitchFamily="66" charset="0"/>
                </a:rPr>
                <a:t>Find the ratio: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2622659" y="2270064"/>
                  <a:ext cx="952312" cy="78624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400" i="0" smtClean="0">
                                    <a:latin typeface="Cambria Math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𝐶</m:t>
                                </m:r>
                              </m:e>
                            </m:func>
                          </m:num>
                          <m:den>
                            <m:func>
                              <m:func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400" i="0" smtClean="0">
                                    <a:latin typeface="Cambria Math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𝐴</m:t>
                                </m:r>
                              </m:e>
                            </m:func>
                          </m:den>
                        </m:f>
                      </m:oMath>
                    </m:oMathPara>
                  </a14:m>
                  <a:endParaRPr lang="en-GB" sz="24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22659" y="2270064"/>
                  <a:ext cx="952312" cy="786241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3" name="TextBox 12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988334" y="409440"/>
            <a:ext cx="9236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SIC_54</a:t>
            </a:r>
          </a:p>
        </p:txBody>
      </p:sp>
    </p:spTree>
    <p:extLst>
      <p:ext uri="{BB962C8B-B14F-4D97-AF65-F5344CB8AC3E}">
        <p14:creationId xmlns:p14="http://schemas.microsoft.com/office/powerpoint/2010/main" val="1084368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3.1, 2.2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11.1, 2.2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468447" y="3554539"/>
                <a:ext cx="165539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14.86, 3.88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8447" y="3554539"/>
                <a:ext cx="1655390" cy="7078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243721" y="6073253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7" name="Arc 6"/>
          <p:cNvSpPr/>
          <p:nvPr/>
        </p:nvSpPr>
        <p:spPr>
          <a:xfrm>
            <a:off x="873443" y="4493546"/>
            <a:ext cx="1528558" cy="1528558"/>
          </a:xfrm>
          <a:prstGeom prst="arc">
            <a:avLst>
              <a:gd name="adj1" fmla="val 21173542"/>
              <a:gd name="adj2" fmla="val 43077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c 7"/>
          <p:cNvSpPr/>
          <p:nvPr/>
        </p:nvSpPr>
        <p:spPr>
          <a:xfrm>
            <a:off x="7590820" y="3554557"/>
            <a:ext cx="1528558" cy="1528558"/>
          </a:xfrm>
          <a:prstGeom prst="arc">
            <a:avLst>
              <a:gd name="adj1" fmla="val 9455728"/>
              <a:gd name="adj2" fmla="val 10380956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" name="Group 8"/>
          <p:cNvGrpSpPr/>
          <p:nvPr/>
        </p:nvGrpSpPr>
        <p:grpSpPr>
          <a:xfrm>
            <a:off x="641427" y="3143536"/>
            <a:ext cx="2933544" cy="786241"/>
            <a:chOff x="641427" y="2270064"/>
            <a:chExt cx="2933544" cy="786241"/>
          </a:xfrm>
        </p:grpSpPr>
        <p:sp>
          <p:nvSpPr>
            <p:cNvPr id="10" name="TextBox 9"/>
            <p:cNvSpPr txBox="1"/>
            <p:nvPr/>
          </p:nvSpPr>
          <p:spPr>
            <a:xfrm>
              <a:off x="641427" y="2472512"/>
              <a:ext cx="19960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Comic Sans MS" panose="030F0702030302020204" pitchFamily="66" charset="0"/>
                </a:rPr>
                <a:t>Find the ratio: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2622659" y="2270064"/>
                  <a:ext cx="952312" cy="78624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400" i="0" smtClean="0">
                                    <a:latin typeface="Cambria Math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𝐶</m:t>
                                </m:r>
                              </m:e>
                            </m:func>
                          </m:num>
                          <m:den>
                            <m:func>
                              <m:func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400" i="0" smtClean="0">
                                    <a:latin typeface="Cambria Math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𝐴</m:t>
                                </m:r>
                              </m:e>
                            </m:func>
                          </m:den>
                        </m:f>
                      </m:oMath>
                    </m:oMathPara>
                  </a14:m>
                  <a:endParaRPr lang="en-GB" sz="24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22659" y="2270064"/>
                  <a:ext cx="952312" cy="786241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2" name="TextBox 11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988334" y="409440"/>
            <a:ext cx="9236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SIC_54</a:t>
            </a:r>
          </a:p>
        </p:txBody>
      </p:sp>
    </p:spTree>
    <p:extLst>
      <p:ext uri="{BB962C8B-B14F-4D97-AF65-F5344CB8AC3E}">
        <p14:creationId xmlns:p14="http://schemas.microsoft.com/office/powerpoint/2010/main" val="1885871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3.1, 2.2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11.1, 2.2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501083" y="1807227"/>
                <a:ext cx="1031821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5.5, 7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083" y="1807227"/>
                <a:ext cx="1031821" cy="7078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243721" y="6073253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7" name="Arc 6"/>
          <p:cNvSpPr/>
          <p:nvPr/>
        </p:nvSpPr>
        <p:spPr>
          <a:xfrm>
            <a:off x="873443" y="4493546"/>
            <a:ext cx="1528558" cy="1528558"/>
          </a:xfrm>
          <a:prstGeom prst="arc">
            <a:avLst>
              <a:gd name="adj1" fmla="val 17838889"/>
              <a:gd name="adj2" fmla="val 43077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c 7"/>
          <p:cNvSpPr/>
          <p:nvPr/>
        </p:nvSpPr>
        <p:spPr>
          <a:xfrm>
            <a:off x="2224916" y="1807227"/>
            <a:ext cx="1528558" cy="1528558"/>
          </a:xfrm>
          <a:prstGeom prst="arc">
            <a:avLst>
              <a:gd name="adj1" fmla="val 2261781"/>
              <a:gd name="adj2" fmla="val 6987250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" name="Group 8"/>
          <p:cNvGrpSpPr/>
          <p:nvPr/>
        </p:nvGrpSpPr>
        <p:grpSpPr>
          <a:xfrm>
            <a:off x="5434761" y="2571506"/>
            <a:ext cx="2933544" cy="786241"/>
            <a:chOff x="641427" y="2270064"/>
            <a:chExt cx="2933544" cy="786241"/>
          </a:xfrm>
        </p:grpSpPr>
        <p:sp>
          <p:nvSpPr>
            <p:cNvPr id="10" name="TextBox 9"/>
            <p:cNvSpPr txBox="1"/>
            <p:nvPr/>
          </p:nvSpPr>
          <p:spPr>
            <a:xfrm>
              <a:off x="641427" y="2472512"/>
              <a:ext cx="19960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Comic Sans MS" panose="030F0702030302020204" pitchFamily="66" charset="0"/>
                </a:rPr>
                <a:t>Find the ratio: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2622659" y="2270064"/>
                  <a:ext cx="952312" cy="78624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400" i="0" smtClean="0">
                                    <a:latin typeface="Cambria Math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𝐶</m:t>
                                </m:r>
                              </m:e>
                            </m:func>
                          </m:num>
                          <m:den>
                            <m:func>
                              <m:func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400" i="0" smtClean="0">
                                    <a:latin typeface="Cambria Math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𝐴</m:t>
                                </m:r>
                              </m:e>
                            </m:func>
                          </m:den>
                        </m:f>
                      </m:oMath>
                    </m:oMathPara>
                  </a14:m>
                  <a:endParaRPr lang="en-GB" sz="24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22659" y="2270064"/>
                  <a:ext cx="952312" cy="786241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2" name="TextBox 11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988334" y="409440"/>
            <a:ext cx="9236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SIC_54</a:t>
            </a:r>
          </a:p>
        </p:txBody>
      </p:sp>
    </p:spTree>
    <p:extLst>
      <p:ext uri="{BB962C8B-B14F-4D97-AF65-F5344CB8AC3E}">
        <p14:creationId xmlns:p14="http://schemas.microsoft.com/office/powerpoint/2010/main" val="787522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3.1, 2.2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11.1, 2.2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202305" y="3365347"/>
                <a:ext cx="194072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14.176, 4.312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2305" y="3365347"/>
                <a:ext cx="1940723" cy="7078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243721" y="6073253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7" name="Arc 6"/>
          <p:cNvSpPr/>
          <p:nvPr/>
        </p:nvSpPr>
        <p:spPr>
          <a:xfrm>
            <a:off x="873443" y="4493546"/>
            <a:ext cx="1528558" cy="1528558"/>
          </a:xfrm>
          <a:prstGeom prst="arc">
            <a:avLst>
              <a:gd name="adj1" fmla="val 21043615"/>
              <a:gd name="adj2" fmla="val 43077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c 7"/>
          <p:cNvSpPr/>
          <p:nvPr/>
        </p:nvSpPr>
        <p:spPr>
          <a:xfrm>
            <a:off x="7488410" y="3298532"/>
            <a:ext cx="1528558" cy="1528558"/>
          </a:xfrm>
          <a:prstGeom prst="arc">
            <a:avLst>
              <a:gd name="adj1" fmla="val 8997257"/>
              <a:gd name="adj2" fmla="val 10213172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" name="Group 8"/>
          <p:cNvGrpSpPr/>
          <p:nvPr/>
        </p:nvGrpSpPr>
        <p:grpSpPr>
          <a:xfrm>
            <a:off x="641427" y="2270064"/>
            <a:ext cx="2933544" cy="786241"/>
            <a:chOff x="641427" y="2270064"/>
            <a:chExt cx="2933544" cy="786241"/>
          </a:xfrm>
        </p:grpSpPr>
        <p:sp>
          <p:nvSpPr>
            <p:cNvPr id="10" name="TextBox 9"/>
            <p:cNvSpPr txBox="1"/>
            <p:nvPr/>
          </p:nvSpPr>
          <p:spPr>
            <a:xfrm>
              <a:off x="641427" y="2472512"/>
              <a:ext cx="19960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Comic Sans MS" panose="030F0702030302020204" pitchFamily="66" charset="0"/>
                </a:rPr>
                <a:t>Find the ratio: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2622659" y="2270064"/>
                  <a:ext cx="952312" cy="78624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400" i="0" smtClean="0">
                                    <a:latin typeface="Cambria Math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𝐶</m:t>
                                </m:r>
                              </m:e>
                            </m:func>
                          </m:num>
                          <m:den>
                            <m:func>
                              <m:func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400" i="0" smtClean="0">
                                    <a:latin typeface="Cambria Math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𝐴</m:t>
                                </m:r>
                              </m:e>
                            </m:func>
                          </m:den>
                        </m:f>
                      </m:oMath>
                    </m:oMathPara>
                  </a14:m>
                  <a:endParaRPr lang="en-GB" sz="24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22659" y="2270064"/>
                  <a:ext cx="952312" cy="786241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2" name="TextBox 11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988334" y="409440"/>
            <a:ext cx="9236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SIC_54</a:t>
            </a:r>
          </a:p>
        </p:txBody>
      </p:sp>
    </p:spTree>
    <p:extLst>
      <p:ext uri="{BB962C8B-B14F-4D97-AF65-F5344CB8AC3E}">
        <p14:creationId xmlns:p14="http://schemas.microsoft.com/office/powerpoint/2010/main" val="2258432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3.1, 2.2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11.1, 2.2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712783" y="2563995"/>
                <a:ext cx="1227387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4.3, 5.8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2783" y="2563995"/>
                <a:ext cx="1227387" cy="7078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243721" y="6073253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7" name="Arc 6"/>
          <p:cNvSpPr/>
          <p:nvPr/>
        </p:nvSpPr>
        <p:spPr>
          <a:xfrm>
            <a:off x="873443" y="4493546"/>
            <a:ext cx="1528558" cy="1528558"/>
          </a:xfrm>
          <a:prstGeom prst="arc">
            <a:avLst>
              <a:gd name="adj1" fmla="val 17219845"/>
              <a:gd name="adj2" fmla="val 43077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c 7"/>
          <p:cNvSpPr/>
          <p:nvPr/>
        </p:nvSpPr>
        <p:spPr>
          <a:xfrm>
            <a:off x="1532528" y="2434574"/>
            <a:ext cx="1528558" cy="1528558"/>
          </a:xfrm>
          <a:prstGeom prst="arc">
            <a:avLst>
              <a:gd name="adj1" fmla="val 1737312"/>
              <a:gd name="adj2" fmla="val 6430316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" name="Group 8"/>
          <p:cNvGrpSpPr/>
          <p:nvPr/>
        </p:nvGrpSpPr>
        <p:grpSpPr>
          <a:xfrm>
            <a:off x="5434761" y="2571506"/>
            <a:ext cx="2933544" cy="786241"/>
            <a:chOff x="641427" y="2270064"/>
            <a:chExt cx="2933544" cy="786241"/>
          </a:xfrm>
        </p:grpSpPr>
        <p:sp>
          <p:nvSpPr>
            <p:cNvPr id="10" name="TextBox 9"/>
            <p:cNvSpPr txBox="1"/>
            <p:nvPr/>
          </p:nvSpPr>
          <p:spPr>
            <a:xfrm>
              <a:off x="641427" y="2472512"/>
              <a:ext cx="19960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Comic Sans MS" panose="030F0702030302020204" pitchFamily="66" charset="0"/>
                </a:rPr>
                <a:t>Find the ratio: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2622659" y="2270064"/>
                  <a:ext cx="952312" cy="78624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400" i="0" smtClean="0">
                                    <a:latin typeface="Cambria Math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𝐶</m:t>
                                </m:r>
                              </m:e>
                            </m:func>
                          </m:num>
                          <m:den>
                            <m:func>
                              <m:func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400" i="0" smtClean="0">
                                    <a:latin typeface="Cambria Math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𝐴</m:t>
                                </m:r>
                              </m:e>
                            </m:func>
                          </m:den>
                        </m:f>
                      </m:oMath>
                    </m:oMathPara>
                  </a14:m>
                  <a:endParaRPr lang="en-GB" sz="24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22659" y="2270064"/>
                  <a:ext cx="952312" cy="786241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2" name="TextBox 11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988334" y="409440"/>
            <a:ext cx="9236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SIC_54</a:t>
            </a:r>
          </a:p>
        </p:txBody>
      </p:sp>
    </p:spTree>
    <p:extLst>
      <p:ext uri="{BB962C8B-B14F-4D97-AF65-F5344CB8AC3E}">
        <p14:creationId xmlns:p14="http://schemas.microsoft.com/office/powerpoint/2010/main" val="2791923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3.1, 2.2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11.1, 2.2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244367" y="1286949"/>
                <a:ext cx="165539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10.78, 7.96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4367" y="1286949"/>
                <a:ext cx="1655390" cy="7078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243721" y="6073253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7" name="Arc 6"/>
          <p:cNvSpPr/>
          <p:nvPr/>
        </p:nvSpPr>
        <p:spPr>
          <a:xfrm>
            <a:off x="873443" y="4493546"/>
            <a:ext cx="1528558" cy="1528558"/>
          </a:xfrm>
          <a:prstGeom prst="arc">
            <a:avLst>
              <a:gd name="adj1" fmla="val 19365078"/>
              <a:gd name="adj2" fmla="val 43077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c 7"/>
          <p:cNvSpPr/>
          <p:nvPr/>
        </p:nvSpPr>
        <p:spPr>
          <a:xfrm>
            <a:off x="5204690" y="1223885"/>
            <a:ext cx="1528558" cy="1528558"/>
          </a:xfrm>
          <a:prstGeom prst="arc">
            <a:avLst>
              <a:gd name="adj1" fmla="val 5036599"/>
              <a:gd name="adj2" fmla="val 8512992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" name="Group 8"/>
          <p:cNvGrpSpPr/>
          <p:nvPr/>
        </p:nvGrpSpPr>
        <p:grpSpPr>
          <a:xfrm>
            <a:off x="709677" y="1640892"/>
            <a:ext cx="2933544" cy="786241"/>
            <a:chOff x="641427" y="2270064"/>
            <a:chExt cx="2933544" cy="786241"/>
          </a:xfrm>
        </p:grpSpPr>
        <p:sp>
          <p:nvSpPr>
            <p:cNvPr id="10" name="TextBox 9"/>
            <p:cNvSpPr txBox="1"/>
            <p:nvPr/>
          </p:nvSpPr>
          <p:spPr>
            <a:xfrm>
              <a:off x="641427" y="2472512"/>
              <a:ext cx="19960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Comic Sans MS" panose="030F0702030302020204" pitchFamily="66" charset="0"/>
                </a:rPr>
                <a:t>Find the ratio: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2622659" y="2270064"/>
                  <a:ext cx="952312" cy="78624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400" i="0" smtClean="0">
                                    <a:latin typeface="Cambria Math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𝐶</m:t>
                                </m:r>
                              </m:e>
                            </m:func>
                          </m:num>
                          <m:den>
                            <m:func>
                              <m:func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400" i="0" smtClean="0">
                                    <a:latin typeface="Cambria Math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𝐴</m:t>
                                </m:r>
                              </m:e>
                            </m:func>
                          </m:den>
                        </m:f>
                      </m:oMath>
                    </m:oMathPara>
                  </a14:m>
                  <a:endParaRPr lang="en-GB" sz="24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22659" y="2270064"/>
                  <a:ext cx="952312" cy="786241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2" name="TextBox 11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988334" y="409440"/>
            <a:ext cx="9236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SIC_54</a:t>
            </a:r>
          </a:p>
        </p:txBody>
      </p:sp>
    </p:spTree>
    <p:extLst>
      <p:ext uri="{BB962C8B-B14F-4D97-AF65-F5344CB8AC3E}">
        <p14:creationId xmlns:p14="http://schemas.microsoft.com/office/powerpoint/2010/main" val="4034228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3.1, 2.2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11.1, 2.2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352447" y="1208119"/>
                <a:ext cx="151272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7.42, 7.96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447" y="1208119"/>
                <a:ext cx="1512722" cy="7078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243721" y="6073253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7" name="Arc 6"/>
          <p:cNvSpPr/>
          <p:nvPr/>
        </p:nvSpPr>
        <p:spPr>
          <a:xfrm>
            <a:off x="873443" y="4493546"/>
            <a:ext cx="1528558" cy="1528558"/>
          </a:xfrm>
          <a:prstGeom prst="arc">
            <a:avLst>
              <a:gd name="adj1" fmla="val 18364150"/>
              <a:gd name="adj2" fmla="val 43077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c 7"/>
          <p:cNvSpPr/>
          <p:nvPr/>
        </p:nvSpPr>
        <p:spPr>
          <a:xfrm>
            <a:off x="3330105" y="1218853"/>
            <a:ext cx="1528558" cy="1528558"/>
          </a:xfrm>
          <a:prstGeom prst="arc">
            <a:avLst>
              <a:gd name="adj1" fmla="val 3492817"/>
              <a:gd name="adj2" fmla="val 7627628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" name="Group 8"/>
          <p:cNvGrpSpPr/>
          <p:nvPr/>
        </p:nvGrpSpPr>
        <p:grpSpPr>
          <a:xfrm>
            <a:off x="5434761" y="2571506"/>
            <a:ext cx="2933544" cy="786241"/>
            <a:chOff x="641427" y="2270064"/>
            <a:chExt cx="2933544" cy="786241"/>
          </a:xfrm>
        </p:grpSpPr>
        <p:sp>
          <p:nvSpPr>
            <p:cNvPr id="10" name="TextBox 9"/>
            <p:cNvSpPr txBox="1"/>
            <p:nvPr/>
          </p:nvSpPr>
          <p:spPr>
            <a:xfrm>
              <a:off x="641427" y="2472512"/>
              <a:ext cx="19960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Comic Sans MS" panose="030F0702030302020204" pitchFamily="66" charset="0"/>
                </a:rPr>
                <a:t>Find the ratio: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2622659" y="2270064"/>
                  <a:ext cx="952312" cy="78624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400" i="0" smtClean="0">
                                    <a:latin typeface="Cambria Math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𝐶</m:t>
                                </m:r>
                              </m:e>
                            </m:func>
                          </m:num>
                          <m:den>
                            <m:func>
                              <m:func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400" i="0" smtClean="0">
                                    <a:latin typeface="Cambria Math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𝐴</m:t>
                                </m:r>
                              </m:e>
                            </m:func>
                          </m:den>
                        </m:f>
                      </m:oMath>
                    </m:oMathPara>
                  </a14:m>
                  <a:endParaRPr lang="en-GB" sz="24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22659" y="2270064"/>
                  <a:ext cx="952312" cy="786241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2" name="TextBox 11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988334" y="409440"/>
            <a:ext cx="9236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SIC_54</a:t>
            </a:r>
          </a:p>
        </p:txBody>
      </p:sp>
    </p:spTree>
    <p:extLst>
      <p:ext uri="{BB962C8B-B14F-4D97-AF65-F5344CB8AC3E}">
        <p14:creationId xmlns:p14="http://schemas.microsoft.com/office/powerpoint/2010/main" val="231657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3.1, 2.2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11.1, 2.2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101394" y="2117664"/>
                <a:ext cx="139416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𝐶</m:t>
                      </m:r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12.7, 7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1394" y="2117664"/>
                <a:ext cx="1394164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7243721" y="6073253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4" name="Arc 3"/>
          <p:cNvSpPr/>
          <p:nvPr/>
        </p:nvSpPr>
        <p:spPr>
          <a:xfrm>
            <a:off x="873443" y="4493546"/>
            <a:ext cx="1528558" cy="1528558"/>
          </a:xfrm>
          <a:prstGeom prst="arc">
            <a:avLst>
              <a:gd name="adj1" fmla="val 20000539"/>
              <a:gd name="adj2" fmla="val 43077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Arc 11"/>
          <p:cNvSpPr/>
          <p:nvPr/>
        </p:nvSpPr>
        <p:spPr>
          <a:xfrm>
            <a:off x="6343684" y="1805251"/>
            <a:ext cx="1528558" cy="1528558"/>
          </a:xfrm>
          <a:prstGeom prst="arc">
            <a:avLst>
              <a:gd name="adj1" fmla="val 6448509"/>
              <a:gd name="adj2" fmla="val 9244702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82115" y="2144960"/>
                <a:ext cx="4967835" cy="6034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Translate the triangle by vector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sz="20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GB" sz="2000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GB" sz="2000" b="0" i="1" smtClean="0">
                                  <a:latin typeface="Cambria Math"/>
                                </a:rPr>
                                <m:t>3.1</m:t>
                              </m:r>
                            </m:e>
                          </m:mr>
                          <m:mr>
                            <m:e>
                              <m:r>
                                <a:rPr lang="en-GB" sz="2000" b="0" i="1" smtClean="0">
                                  <a:latin typeface="Cambria Math"/>
                                </a:rPr>
                                <m:t>−2.2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115" y="2144960"/>
                <a:ext cx="4967835" cy="603499"/>
              </a:xfrm>
              <a:prstGeom prst="rect">
                <a:avLst/>
              </a:prstGeom>
              <a:blipFill rotWithShape="1">
                <a:blip r:embed="rId7"/>
                <a:stretch>
                  <a:fillRect l="-1350" r="-24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1304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3.1, 2.2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11.1, 2.2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30700" y="3586660"/>
                <a:ext cx="151272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3.34, 3.88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700" y="3586660"/>
                <a:ext cx="1512722" cy="7078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243721" y="6073253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7" name="Arc 6"/>
          <p:cNvSpPr/>
          <p:nvPr/>
        </p:nvSpPr>
        <p:spPr>
          <a:xfrm>
            <a:off x="1172997" y="4830254"/>
            <a:ext cx="876529" cy="876529"/>
          </a:xfrm>
          <a:prstGeom prst="arc">
            <a:avLst>
              <a:gd name="adj1" fmla="val 16768337"/>
              <a:gd name="adj2" fmla="val 43077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c 7"/>
          <p:cNvSpPr/>
          <p:nvPr/>
        </p:nvSpPr>
        <p:spPr>
          <a:xfrm>
            <a:off x="1351423" y="3893215"/>
            <a:ext cx="838266" cy="838266"/>
          </a:xfrm>
          <a:prstGeom prst="arc">
            <a:avLst>
              <a:gd name="adj1" fmla="val 760161"/>
              <a:gd name="adj2" fmla="val 6018781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" name="Group 8"/>
          <p:cNvGrpSpPr/>
          <p:nvPr/>
        </p:nvGrpSpPr>
        <p:grpSpPr>
          <a:xfrm>
            <a:off x="5234940" y="3147591"/>
            <a:ext cx="2933544" cy="899555"/>
            <a:chOff x="641427" y="2270064"/>
            <a:chExt cx="2933544" cy="786241"/>
          </a:xfrm>
        </p:grpSpPr>
        <p:sp>
          <p:nvSpPr>
            <p:cNvPr id="10" name="TextBox 9"/>
            <p:cNvSpPr txBox="1"/>
            <p:nvPr/>
          </p:nvSpPr>
          <p:spPr>
            <a:xfrm>
              <a:off x="641427" y="2472512"/>
              <a:ext cx="19960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Comic Sans MS" panose="030F0702030302020204" pitchFamily="66" charset="0"/>
                </a:rPr>
                <a:t>Find the ratio: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2622659" y="2270064"/>
                  <a:ext cx="952312" cy="78624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400" i="0" smtClean="0">
                                    <a:latin typeface="Cambria Math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𝐶</m:t>
                                </m:r>
                              </m:e>
                            </m:func>
                          </m:num>
                          <m:den>
                            <m:func>
                              <m:func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400" i="0" smtClean="0">
                                    <a:latin typeface="Cambria Math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𝐴</m:t>
                                </m:r>
                              </m:e>
                            </m:func>
                          </m:den>
                        </m:f>
                      </m:oMath>
                    </m:oMathPara>
                  </a14:m>
                  <a:endParaRPr lang="en-GB" sz="24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22659" y="2270064"/>
                  <a:ext cx="952312" cy="786241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2" name="TextBox 11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988334" y="409440"/>
            <a:ext cx="9236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SIC_54</a:t>
            </a:r>
          </a:p>
        </p:txBody>
      </p:sp>
    </p:spTree>
    <p:extLst>
      <p:ext uri="{BB962C8B-B14F-4D97-AF65-F5344CB8AC3E}">
        <p14:creationId xmlns:p14="http://schemas.microsoft.com/office/powerpoint/2010/main" val="1735480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3.1, 2.2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11.1, 2.2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71325" y="3325410"/>
                <a:ext cx="1798056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3.484, 4.312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325" y="3325410"/>
                <a:ext cx="1798056" cy="7078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243721" y="6073253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7" name="Arc 6"/>
          <p:cNvSpPr/>
          <p:nvPr/>
        </p:nvSpPr>
        <p:spPr>
          <a:xfrm>
            <a:off x="1172997" y="4830254"/>
            <a:ext cx="876529" cy="876529"/>
          </a:xfrm>
          <a:prstGeom prst="arc">
            <a:avLst>
              <a:gd name="adj1" fmla="val 16906585"/>
              <a:gd name="adj2" fmla="val 43077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c 7"/>
          <p:cNvSpPr/>
          <p:nvPr/>
        </p:nvSpPr>
        <p:spPr>
          <a:xfrm>
            <a:off x="1424353" y="3674425"/>
            <a:ext cx="838266" cy="838266"/>
          </a:xfrm>
          <a:prstGeom prst="arc">
            <a:avLst>
              <a:gd name="adj1" fmla="val 760161"/>
              <a:gd name="adj2" fmla="val 6018781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" name="Group 8"/>
          <p:cNvGrpSpPr/>
          <p:nvPr/>
        </p:nvGrpSpPr>
        <p:grpSpPr>
          <a:xfrm>
            <a:off x="5234940" y="3147591"/>
            <a:ext cx="2933544" cy="899555"/>
            <a:chOff x="641427" y="2270064"/>
            <a:chExt cx="2933544" cy="786241"/>
          </a:xfrm>
        </p:grpSpPr>
        <p:sp>
          <p:nvSpPr>
            <p:cNvPr id="10" name="TextBox 9"/>
            <p:cNvSpPr txBox="1"/>
            <p:nvPr/>
          </p:nvSpPr>
          <p:spPr>
            <a:xfrm>
              <a:off x="641427" y="2472512"/>
              <a:ext cx="19960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Comic Sans MS" panose="030F0702030302020204" pitchFamily="66" charset="0"/>
                </a:rPr>
                <a:t>Find the ratio: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2622659" y="2270064"/>
                  <a:ext cx="952312" cy="78624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400" i="0" smtClean="0">
                                    <a:latin typeface="Cambria Math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𝐶</m:t>
                                </m:r>
                              </m:e>
                            </m:func>
                          </m:num>
                          <m:den>
                            <m:func>
                              <m:func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400" i="0" smtClean="0">
                                    <a:latin typeface="Cambria Math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𝐴</m:t>
                                </m:r>
                              </m:e>
                            </m:func>
                          </m:den>
                        </m:f>
                      </m:oMath>
                    </m:oMathPara>
                  </a14:m>
                  <a:endParaRPr lang="en-GB" sz="24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22659" y="2270064"/>
                  <a:ext cx="952312" cy="786241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2" name="TextBox 11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988334" y="409440"/>
            <a:ext cx="9236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SIC_54</a:t>
            </a:r>
          </a:p>
        </p:txBody>
      </p:sp>
    </p:spTree>
    <p:extLst>
      <p:ext uri="{BB962C8B-B14F-4D97-AF65-F5344CB8AC3E}">
        <p14:creationId xmlns:p14="http://schemas.microsoft.com/office/powerpoint/2010/main" val="4154926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3.1, 2.2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11.1, 2.2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776639" y="1655445"/>
                <a:ext cx="2226058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12.3256, 7.2592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6639" y="1655445"/>
                <a:ext cx="2226058" cy="7078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243721" y="6073253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7" name="Arc 6"/>
          <p:cNvSpPr/>
          <p:nvPr/>
        </p:nvSpPr>
        <p:spPr>
          <a:xfrm>
            <a:off x="873443" y="4493546"/>
            <a:ext cx="1528558" cy="1528558"/>
          </a:xfrm>
          <a:prstGeom prst="arc">
            <a:avLst>
              <a:gd name="adj1" fmla="val 19897614"/>
              <a:gd name="adj2" fmla="val 43077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c 7"/>
          <p:cNvSpPr/>
          <p:nvPr/>
        </p:nvSpPr>
        <p:spPr>
          <a:xfrm>
            <a:off x="6119106" y="1646973"/>
            <a:ext cx="1528558" cy="1528558"/>
          </a:xfrm>
          <a:prstGeom prst="arc">
            <a:avLst>
              <a:gd name="adj1" fmla="val 6202053"/>
              <a:gd name="adj2" fmla="val 9150732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" name="Group 8"/>
          <p:cNvGrpSpPr/>
          <p:nvPr/>
        </p:nvGrpSpPr>
        <p:grpSpPr>
          <a:xfrm>
            <a:off x="709677" y="1640892"/>
            <a:ext cx="2933544" cy="786241"/>
            <a:chOff x="641427" y="2270064"/>
            <a:chExt cx="2933544" cy="786241"/>
          </a:xfrm>
        </p:grpSpPr>
        <p:sp>
          <p:nvSpPr>
            <p:cNvPr id="10" name="TextBox 9"/>
            <p:cNvSpPr txBox="1"/>
            <p:nvPr/>
          </p:nvSpPr>
          <p:spPr>
            <a:xfrm>
              <a:off x="641427" y="2472512"/>
              <a:ext cx="19960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Comic Sans MS" panose="030F0702030302020204" pitchFamily="66" charset="0"/>
                </a:rPr>
                <a:t>Find the ratio: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2622659" y="2270064"/>
                  <a:ext cx="952312" cy="78624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400" i="0" smtClean="0">
                                    <a:latin typeface="Cambria Math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𝐶</m:t>
                                </m:r>
                              </m:e>
                            </m:func>
                          </m:num>
                          <m:den>
                            <m:func>
                              <m:func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400" i="0" smtClean="0">
                                    <a:latin typeface="Cambria Math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𝐴</m:t>
                                </m:r>
                              </m:e>
                            </m:func>
                          </m:den>
                        </m:f>
                      </m:oMath>
                    </m:oMathPara>
                  </a14:m>
                  <a:endParaRPr lang="en-GB" sz="24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22659" y="2270064"/>
                  <a:ext cx="952312" cy="786241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2" name="TextBox 11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988334" y="409440"/>
            <a:ext cx="9236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SIC_54</a:t>
            </a:r>
          </a:p>
        </p:txBody>
      </p:sp>
    </p:spTree>
    <p:extLst>
      <p:ext uri="{BB962C8B-B14F-4D97-AF65-F5344CB8AC3E}">
        <p14:creationId xmlns:p14="http://schemas.microsoft.com/office/powerpoint/2010/main" val="1829952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3.1, 2.2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677" y="5176849"/>
                <a:ext cx="1283493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11.1, 2.2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035" y="5204145"/>
                <a:ext cx="1426160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171908" y="1690187"/>
                <a:ext cx="2083391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5.8744, 7.2592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908" y="1690187"/>
                <a:ext cx="2083391" cy="7078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243721" y="6073253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7" name="Arc 6"/>
          <p:cNvSpPr/>
          <p:nvPr/>
        </p:nvSpPr>
        <p:spPr>
          <a:xfrm>
            <a:off x="873443" y="4493546"/>
            <a:ext cx="1528558" cy="1528558"/>
          </a:xfrm>
          <a:prstGeom prst="arc">
            <a:avLst>
              <a:gd name="adj1" fmla="val 17925437"/>
              <a:gd name="adj2" fmla="val 43077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c 7"/>
          <p:cNvSpPr/>
          <p:nvPr/>
        </p:nvSpPr>
        <p:spPr>
          <a:xfrm>
            <a:off x="2422421" y="1631667"/>
            <a:ext cx="1528558" cy="1528558"/>
          </a:xfrm>
          <a:prstGeom prst="arc">
            <a:avLst>
              <a:gd name="adj1" fmla="val 2503408"/>
              <a:gd name="adj2" fmla="val 7054485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" name="Group 8"/>
          <p:cNvGrpSpPr/>
          <p:nvPr/>
        </p:nvGrpSpPr>
        <p:grpSpPr>
          <a:xfrm>
            <a:off x="5434761" y="2571506"/>
            <a:ext cx="2933544" cy="786241"/>
            <a:chOff x="641427" y="2270064"/>
            <a:chExt cx="2933544" cy="786241"/>
          </a:xfrm>
        </p:grpSpPr>
        <p:sp>
          <p:nvSpPr>
            <p:cNvPr id="10" name="TextBox 9"/>
            <p:cNvSpPr txBox="1"/>
            <p:nvPr/>
          </p:nvSpPr>
          <p:spPr>
            <a:xfrm>
              <a:off x="641427" y="2472512"/>
              <a:ext cx="19960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Comic Sans MS" panose="030F0702030302020204" pitchFamily="66" charset="0"/>
                </a:rPr>
                <a:t>Find the ratio: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2622659" y="2270064"/>
                  <a:ext cx="952312" cy="78624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400" i="0" smtClean="0">
                                    <a:latin typeface="Cambria Math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𝐶</m:t>
                                </m:r>
                              </m:e>
                            </m:func>
                          </m:num>
                          <m:den>
                            <m:func>
                              <m:funcPr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400" i="0" smtClean="0">
                                    <a:latin typeface="Cambria Math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/>
                                  </a:rPr>
                                  <m:t>𝐴</m:t>
                                </m:r>
                              </m:e>
                            </m:func>
                          </m:den>
                        </m:f>
                      </m:oMath>
                    </m:oMathPara>
                  </a14:m>
                  <a:endParaRPr lang="en-GB" sz="24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22659" y="2270064"/>
                  <a:ext cx="952312" cy="786241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2" name="TextBox 11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988334" y="409440"/>
            <a:ext cx="9236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>
                <a:latin typeface="Bradley Hand ITC" panose="03070402050302030203" pitchFamily="66" charset="0"/>
              </a:rPr>
              <a:t>SIC_54</a:t>
            </a:r>
          </a:p>
        </p:txBody>
      </p:sp>
    </p:spTree>
    <p:extLst>
      <p:ext uri="{BB962C8B-B14F-4D97-AF65-F5344CB8AC3E}">
        <p14:creationId xmlns:p14="http://schemas.microsoft.com/office/powerpoint/2010/main" val="3198328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09677" y="5176849"/>
                <a:ext cx="89235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0, 0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677" y="5176849"/>
                <a:ext cx="892359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966347" y="5204145"/>
                <a:ext cx="89235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8, 0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6347" y="5204145"/>
                <a:ext cx="892359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101394" y="2117664"/>
                <a:ext cx="144706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𝐶</m:t>
                      </m:r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9.6, 4.8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1394" y="2117664"/>
                <a:ext cx="1447063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7243721" y="6073253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4" name="Arc 3"/>
          <p:cNvSpPr/>
          <p:nvPr/>
        </p:nvSpPr>
        <p:spPr>
          <a:xfrm>
            <a:off x="873443" y="4493546"/>
            <a:ext cx="1528558" cy="1528558"/>
          </a:xfrm>
          <a:prstGeom prst="arc">
            <a:avLst>
              <a:gd name="adj1" fmla="val 20000539"/>
              <a:gd name="adj2" fmla="val 43077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Arc 11"/>
          <p:cNvSpPr/>
          <p:nvPr/>
        </p:nvSpPr>
        <p:spPr>
          <a:xfrm>
            <a:off x="6343684" y="1805251"/>
            <a:ext cx="1528558" cy="1528558"/>
          </a:xfrm>
          <a:prstGeom prst="arc">
            <a:avLst>
              <a:gd name="adj1" fmla="val 6448509"/>
              <a:gd name="adj2" fmla="val 9244702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905581" y="5274657"/>
                <a:ext cx="38504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5581" y="5274657"/>
                <a:ext cx="385041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666185" y="3789326"/>
                <a:ext cx="891719" cy="4426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25.6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6185" y="3789326"/>
                <a:ext cx="891719" cy="44268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382115" y="2144960"/>
            <a:ext cx="37000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Determine some side lengths.</a:t>
            </a:r>
          </a:p>
        </p:txBody>
      </p:sp>
    </p:spTree>
    <p:extLst>
      <p:ext uri="{BB962C8B-B14F-4D97-AF65-F5344CB8AC3E}">
        <p14:creationId xmlns:p14="http://schemas.microsoft.com/office/powerpoint/2010/main" val="3431790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09677" y="5176849"/>
                <a:ext cx="89235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0, 0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677" y="5176849"/>
                <a:ext cx="892359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966347" y="5204145"/>
                <a:ext cx="89235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8, 0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6347" y="5204145"/>
                <a:ext cx="892359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101394" y="2117664"/>
                <a:ext cx="144706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𝐶</m:t>
                      </m:r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9.6, 4.8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1394" y="2117664"/>
                <a:ext cx="1447063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7243721" y="6073253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4" name="Arc 3"/>
          <p:cNvSpPr/>
          <p:nvPr/>
        </p:nvSpPr>
        <p:spPr>
          <a:xfrm>
            <a:off x="873443" y="4493546"/>
            <a:ext cx="1528558" cy="1528558"/>
          </a:xfrm>
          <a:prstGeom prst="arc">
            <a:avLst>
              <a:gd name="adj1" fmla="val 20000539"/>
              <a:gd name="adj2" fmla="val 43077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Arc 11"/>
          <p:cNvSpPr/>
          <p:nvPr/>
        </p:nvSpPr>
        <p:spPr>
          <a:xfrm>
            <a:off x="6343684" y="1805251"/>
            <a:ext cx="1528558" cy="1528558"/>
          </a:xfrm>
          <a:prstGeom prst="arc">
            <a:avLst>
              <a:gd name="adj1" fmla="val 6448509"/>
              <a:gd name="adj2" fmla="val 9244702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905581" y="5274657"/>
                <a:ext cx="38504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5581" y="5274657"/>
                <a:ext cx="385041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666185" y="3789326"/>
                <a:ext cx="891719" cy="4426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25.6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6185" y="3789326"/>
                <a:ext cx="891719" cy="44268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82115" y="1653632"/>
                <a:ext cx="2135906" cy="25543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Find ratio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00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000" i="0" dirty="0" smtClean="0"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n-GB" sz="2000" b="0" i="1" dirty="0" smtClean="0">
                            <a:latin typeface="Cambria Math"/>
                          </a:rPr>
                          <m:t>𝐴</m:t>
                        </m:r>
                      </m:e>
                    </m:func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00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func>
                          <m:funcPr>
                            <m:ctrlPr>
                              <a:rPr lang="en-GB" sz="2000" i="1" dirty="0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2000" i="0" dirty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2000" b="0" i="1" dirty="0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</m:fName>
                      <m:e>
                        <m:r>
                          <a:rPr lang="en-GB" sz="2000" b="0" i="1" dirty="0" smtClean="0">
                            <a:latin typeface="Cambria Math"/>
                          </a:rPr>
                          <m:t>=</m:t>
                        </m:r>
                        <m:d>
                          <m:dPr>
                            <m:ctrlPr>
                              <a:rPr lang="en-GB" sz="20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00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b="0" i="1" dirty="0" smtClean="0">
                                    <a:latin typeface="Cambria Math"/>
                                  </a:rPr>
                                  <m:t>4.8</m:t>
                                </m:r>
                              </m:num>
                              <m:den>
                                <m:r>
                                  <a:rPr lang="en-GB" sz="2000" b="0" i="1" dirty="0" smtClean="0">
                                    <a:latin typeface="Cambria Math"/>
                                  </a:rPr>
                                  <m:t>9.6</m:t>
                                </m:r>
                              </m:den>
                            </m:f>
                          </m:e>
                        </m:d>
                        <m:r>
                          <a:rPr lang="en-GB" sz="2000" b="0" i="1" dirty="0" smtClean="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GB" sz="2000" b="0" i="1" dirty="0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func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Find ratio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00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GB" sz="2000" b="0" i="1" smtClean="0">
                            <a:latin typeface="Cambria Math"/>
                          </a:rPr>
                          <m:t>𝐴</m:t>
                        </m:r>
                      </m:e>
                    </m:func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00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GB" sz="2000" b="0" i="1" smtClean="0">
                            <a:latin typeface="Cambria Math"/>
                          </a:rPr>
                          <m:t>𝐴</m:t>
                        </m:r>
                        <m:r>
                          <a:rPr lang="en-GB" sz="2000" b="0" i="1" smtClean="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000" b="0" i="1" smtClean="0">
                                    <a:latin typeface="Cambria Math"/>
                                  </a:rPr>
                                  <m:t>5</m:t>
                                </m:r>
                              </m:e>
                            </m:rad>
                          </m:den>
                        </m:f>
                      </m:e>
                    </m:func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115" y="1653632"/>
                <a:ext cx="2135906" cy="2554354"/>
              </a:xfrm>
              <a:prstGeom prst="rect">
                <a:avLst/>
              </a:prstGeom>
              <a:blipFill rotWithShape="1">
                <a:blip r:embed="rId9"/>
                <a:stretch>
                  <a:fillRect l="-3143" t="-1193" r="-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8823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09677" y="5176849"/>
                <a:ext cx="89235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0, 0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677" y="5176849"/>
                <a:ext cx="892359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966347" y="5204145"/>
                <a:ext cx="89235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8, 0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6347" y="5204145"/>
                <a:ext cx="892359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101394" y="2117664"/>
                <a:ext cx="144706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𝐶</m:t>
                      </m:r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9.6, 4.8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1394" y="2117664"/>
                <a:ext cx="1447063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7243721" y="6073253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4" name="Arc 3"/>
          <p:cNvSpPr/>
          <p:nvPr/>
        </p:nvSpPr>
        <p:spPr>
          <a:xfrm>
            <a:off x="873443" y="4493546"/>
            <a:ext cx="1528558" cy="1528558"/>
          </a:xfrm>
          <a:prstGeom prst="arc">
            <a:avLst>
              <a:gd name="adj1" fmla="val 20000539"/>
              <a:gd name="adj2" fmla="val 43077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Arc 11"/>
          <p:cNvSpPr/>
          <p:nvPr/>
        </p:nvSpPr>
        <p:spPr>
          <a:xfrm>
            <a:off x="6343684" y="1805251"/>
            <a:ext cx="1528558" cy="1528558"/>
          </a:xfrm>
          <a:prstGeom prst="arc">
            <a:avLst>
              <a:gd name="adj1" fmla="val 6448509"/>
              <a:gd name="adj2" fmla="val 9244702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905581" y="5274657"/>
                <a:ext cx="38504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5581" y="5274657"/>
                <a:ext cx="385041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666185" y="3789326"/>
                <a:ext cx="891719" cy="4426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25.6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6185" y="3789326"/>
                <a:ext cx="891719" cy="44268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7625672" y="39253"/>
                <a:ext cx="1340175" cy="12868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00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func>
                          <m:funcPr>
                            <m:ctrlPr>
                              <a:rPr lang="en-GB" sz="2000" i="1" dirty="0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2000" i="0" dirty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2000" b="0" i="1" dirty="0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</m:fName>
                      <m:e>
                        <m:r>
                          <a:rPr lang="en-GB" sz="2000" b="0" i="1" dirty="0" smtClean="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GB" sz="2000" b="0" i="1" dirty="0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func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00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GB" sz="2000" b="0" i="1" smtClean="0">
                            <a:latin typeface="Cambria Math"/>
                          </a:rPr>
                          <m:t>𝐴</m:t>
                        </m:r>
                        <m:r>
                          <a:rPr lang="en-GB" sz="2000" b="0" i="1" smtClean="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000" b="0" i="1" smtClean="0">
                                    <a:latin typeface="Cambria Math"/>
                                  </a:rPr>
                                  <m:t>5</m:t>
                                </m:r>
                              </m:e>
                            </m:rad>
                          </m:den>
                        </m:f>
                      </m:e>
                    </m:func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5672" y="39253"/>
                <a:ext cx="1340175" cy="128682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31987" y="1162304"/>
                <a:ext cx="4614918" cy="28839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Use the Sine Rule to find ratio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00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000" i="0" dirty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e>
                    </m:func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GB" sz="2000" i="1" dirty="0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000" i="0" dirty="0" smtClean="0"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GB" sz="2000" b="0" i="1" dirty="0" smtClean="0">
                                  <a:latin typeface="Cambria Math"/>
                                </a:rPr>
                                <m:t>𝐶</m:t>
                              </m:r>
                            </m:e>
                          </m:func>
                        </m:num>
                        <m:den>
                          <m:r>
                            <a:rPr lang="en-GB" sz="2000" b="0" i="1" dirty="0" smtClean="0">
                              <a:latin typeface="Cambria Math"/>
                            </a:rPr>
                            <m:t>8</m:t>
                          </m:r>
                        </m:den>
                      </m:f>
                      <m:r>
                        <a:rPr lang="en-GB" sz="2000" b="0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GB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000" b="0" i="0" dirty="0" smtClean="0"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GB" sz="2000" b="0" i="1" dirty="0" smtClean="0">
                                  <a:latin typeface="Cambria Math"/>
                                </a:rPr>
                                <m:t>𝐴</m:t>
                              </m:r>
                            </m:e>
                          </m:func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b="0" i="1" dirty="0" smtClean="0">
                                  <a:latin typeface="Cambria Math"/>
                                </a:rPr>
                                <m:t>25.6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000" i="0" smtClean="0"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𝐶</m:t>
                          </m:r>
                        </m:e>
                      </m:func>
                      <m:r>
                        <a:rPr lang="en-GB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0" i="1" smtClean="0">
                                  <a:latin typeface="Cambria Math"/>
                                </a:rPr>
                                <m:t>8</m:t>
                              </m:r>
                              <m:r>
                                <a:rPr lang="en-GB" sz="2000" b="0" i="1" smtClean="0">
                                  <a:latin typeface="Cambria Math"/>
                                  <a:ea typeface="Cambria Math"/>
                                </a:rPr>
                                <m:t>×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GB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sz="2000" b="0" i="1" smtClean="0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rad>
                                </m:den>
                              </m:f>
                            </m:e>
                          </m: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b="0" i="1" smtClean="0">
                                  <a:latin typeface="Cambria Math"/>
                                </a:rPr>
                                <m:t>25.6</m:t>
                              </m:r>
                            </m:e>
                          </m:rad>
                        </m:den>
                      </m:f>
                      <m:r>
                        <a:rPr lang="en-GB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/>
                            </a:rPr>
                            <m:t>8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b="0" i="1" smtClean="0">
                                  <a:latin typeface="Cambria Math"/>
                                </a:rPr>
                                <m:t>128</m:t>
                              </m:r>
                            </m:e>
                          </m:rad>
                        </m:den>
                      </m:f>
                      <m:r>
                        <a:rPr lang="en-GB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987" y="1162304"/>
                <a:ext cx="4614918" cy="2883995"/>
              </a:xfrm>
              <a:prstGeom prst="rect">
                <a:avLst/>
              </a:prstGeom>
              <a:blipFill rotWithShape="1">
                <a:blip r:embed="rId10"/>
                <a:stretch>
                  <a:fillRect l="-1321" t="-1057" r="-5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0580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09677" y="5176849"/>
                <a:ext cx="89235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0, 0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677" y="5176849"/>
                <a:ext cx="892359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966347" y="5204145"/>
                <a:ext cx="89235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8, 0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6347" y="5204145"/>
                <a:ext cx="892359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101394" y="2117664"/>
                <a:ext cx="144706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𝐶</m:t>
                      </m:r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9.6, 4.8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1394" y="2117664"/>
                <a:ext cx="1447063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7243721" y="6073253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4" name="Arc 3"/>
          <p:cNvSpPr/>
          <p:nvPr/>
        </p:nvSpPr>
        <p:spPr>
          <a:xfrm>
            <a:off x="873443" y="4493546"/>
            <a:ext cx="1528558" cy="1528558"/>
          </a:xfrm>
          <a:prstGeom prst="arc">
            <a:avLst>
              <a:gd name="adj1" fmla="val 20000539"/>
              <a:gd name="adj2" fmla="val 43077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Arc 11"/>
          <p:cNvSpPr/>
          <p:nvPr/>
        </p:nvSpPr>
        <p:spPr>
          <a:xfrm>
            <a:off x="6343684" y="1805251"/>
            <a:ext cx="1528558" cy="1528558"/>
          </a:xfrm>
          <a:prstGeom prst="arc">
            <a:avLst>
              <a:gd name="adj1" fmla="val 6448509"/>
              <a:gd name="adj2" fmla="val 9244702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905581" y="5274657"/>
                <a:ext cx="38504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5581" y="5274657"/>
                <a:ext cx="385041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666185" y="3789326"/>
                <a:ext cx="891719" cy="4426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25.6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6185" y="3789326"/>
                <a:ext cx="891719" cy="44268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7625672" y="39253"/>
                <a:ext cx="1340175" cy="20479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00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func>
                          <m:funcPr>
                            <m:ctrlPr>
                              <a:rPr lang="en-GB" sz="2000" i="1" dirty="0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2000" i="0" dirty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2000" b="0" i="1" dirty="0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</m:fName>
                      <m:e>
                        <m:r>
                          <a:rPr lang="en-GB" sz="2000" b="0" i="1" dirty="0" smtClean="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GB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GB" sz="2000" b="0" i="1" dirty="0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func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00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GB" sz="2000" b="0" i="1" smtClean="0">
                            <a:latin typeface="Cambria Math"/>
                          </a:rPr>
                          <m:t>𝐴</m:t>
                        </m:r>
                        <m:r>
                          <a:rPr lang="en-GB" sz="2000" b="0" i="1" smtClean="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000" b="0" i="1" smtClean="0">
                                    <a:latin typeface="Cambria Math"/>
                                  </a:rPr>
                                  <m:t>5</m:t>
                                </m:r>
                              </m:e>
                            </m:rad>
                          </m:den>
                        </m:f>
                      </m:e>
                    </m:func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00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GB" sz="2000" b="0" i="1" smtClean="0">
                            <a:latin typeface="Cambria Math"/>
                          </a:rPr>
                          <m:t>𝐶</m:t>
                        </m:r>
                        <m:r>
                          <a:rPr lang="en-GB" sz="2000" i="1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GB" sz="20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0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rad>
                          </m:den>
                        </m:f>
                      </m:e>
                    </m:func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5672" y="39253"/>
                <a:ext cx="1340175" cy="204793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31987" y="1162304"/>
                <a:ext cx="3331040" cy="33929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Find the ratio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00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000" i="0" dirty="0" smtClean="0"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n-GB" sz="2000" b="0" i="1" dirty="0" smtClean="0">
                            <a:latin typeface="Cambria Math"/>
                          </a:rPr>
                          <m:t>𝐶</m:t>
                        </m:r>
                      </m:e>
                    </m:func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00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GB" sz="2000" b="0" i="1" smtClean="0">
                            <a:latin typeface="Cambria Math"/>
                          </a:rPr>
                          <m:t>𝐶</m:t>
                        </m:r>
                      </m:e>
                    </m:func>
                    <m:r>
                      <a:rPr lang="en-GB" sz="20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000" b="0" i="1" smtClean="0">
                                <a:latin typeface="Cambria Math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 so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000" i="0" smtClean="0"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n-GB" sz="2000" b="0" i="1" smtClean="0">
                            <a:latin typeface="Cambria Math"/>
                          </a:rPr>
                          <m:t>𝐶</m:t>
                        </m:r>
                      </m:e>
                    </m:func>
                    <m:r>
                      <a:rPr lang="en-GB" sz="20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2000" b="0" i="1" smtClean="0">
                            <a:latin typeface="Cambria Math"/>
                          </a:rPr>
                          <m:t>1</m:t>
                        </m:r>
                      </m:den>
                    </m:f>
                    <m:r>
                      <a:rPr lang="en-GB" sz="2000" b="0" i="1" smtClean="0">
                        <a:latin typeface="Cambria Math"/>
                      </a:rPr>
                      <m:t>=1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Finally, </a:t>
                </a:r>
              </a:p>
              <a:p>
                <a:endParaRPr lang="en-GB" sz="2000" i="1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GB" sz="2400" b="0" i="1" smtClean="0">
                                  <a:latin typeface="Cambria Math"/>
                                </a:rPr>
                                <m:t>𝐶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GB" sz="2400" b="0" i="1" smtClean="0">
                                  <a:latin typeface="Cambria Math"/>
                                </a:rPr>
                                <m:t>𝐴</m:t>
                              </m:r>
                            </m:e>
                          </m:func>
                        </m:den>
                      </m:f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d>
                            <m:d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den>
                      </m:f>
                      <m:r>
                        <a:rPr lang="en-GB" sz="2400" b="0" i="1" smtClean="0">
                          <a:latin typeface="Cambria Math"/>
                        </a:rPr>
                        <m:t>=2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987" y="1162304"/>
                <a:ext cx="3331040" cy="3392917"/>
              </a:xfrm>
              <a:prstGeom prst="rect">
                <a:avLst/>
              </a:prstGeom>
              <a:blipFill rotWithShape="1">
                <a:blip r:embed="rId10"/>
                <a:stretch>
                  <a:fillRect l="-1832" t="-8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3489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1423035"/>
            <a:ext cx="7818120" cy="401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09677" y="5176849"/>
                <a:ext cx="89235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0, 0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677" y="5176849"/>
                <a:ext cx="892359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966347" y="5204145"/>
                <a:ext cx="89235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000" b="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8, 0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6347" y="5204145"/>
                <a:ext cx="892359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101394" y="2117664"/>
                <a:ext cx="144706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𝐶</m:t>
                      </m:r>
                      <m:r>
                        <a:rPr lang="en-GB" sz="2000" b="0" i="1" dirty="0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9.6, 4.8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1394" y="2117664"/>
                <a:ext cx="1447063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7243721" y="6073253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4" name="Arc 3"/>
          <p:cNvSpPr/>
          <p:nvPr/>
        </p:nvSpPr>
        <p:spPr>
          <a:xfrm>
            <a:off x="873443" y="4493546"/>
            <a:ext cx="1528558" cy="1528558"/>
          </a:xfrm>
          <a:prstGeom prst="arc">
            <a:avLst>
              <a:gd name="adj1" fmla="val 20000539"/>
              <a:gd name="adj2" fmla="val 43077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Arc 11"/>
          <p:cNvSpPr/>
          <p:nvPr/>
        </p:nvSpPr>
        <p:spPr>
          <a:xfrm>
            <a:off x="6343684" y="1805251"/>
            <a:ext cx="1528558" cy="1528558"/>
          </a:xfrm>
          <a:prstGeom prst="arc">
            <a:avLst>
              <a:gd name="adj1" fmla="val 6448509"/>
              <a:gd name="adj2" fmla="val 9244702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905581" y="5274657"/>
                <a:ext cx="38504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5581" y="5274657"/>
                <a:ext cx="385041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666185" y="3789326"/>
                <a:ext cx="891719" cy="4426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dirty="0" smtClean="0">
                              <a:latin typeface="Cambria Math"/>
                            </a:rPr>
                            <m:t>25.6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6185" y="3789326"/>
                <a:ext cx="891719" cy="44268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31987" y="1585392"/>
                <a:ext cx="6109365" cy="6189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How is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24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𝐶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240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𝐴</m:t>
                            </m:r>
                          </m:e>
                        </m:func>
                      </m:den>
                    </m:f>
                    <m:r>
                      <a:rPr lang="en-GB" sz="2400" b="0" i="1" smtClean="0">
                        <a:latin typeface="Cambria Math"/>
                      </a:rPr>
                      <m:t>=2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for all of the worksheets?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987" y="1585392"/>
                <a:ext cx="6109365" cy="618952"/>
              </a:xfrm>
              <a:prstGeom prst="rect">
                <a:avLst/>
              </a:prstGeom>
              <a:blipFill rotWithShape="1">
                <a:blip r:embed="rId9"/>
                <a:stretch>
                  <a:fillRect l="-998" r="-699" b="-88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0151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2861" y="1425689"/>
            <a:ext cx="7806690" cy="3989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50376" y="1132757"/>
            <a:ext cx="66575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Hint:  All triangles fit in the same semicircle.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37766" y="19107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Ratio of Tans</a:t>
            </a:r>
          </a:p>
        </p:txBody>
      </p:sp>
    </p:spTree>
    <p:extLst>
      <p:ext uri="{BB962C8B-B14F-4D97-AF65-F5344CB8AC3E}">
        <p14:creationId xmlns:p14="http://schemas.microsoft.com/office/powerpoint/2010/main" val="1145441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6656</TotalTime>
  <Words>759</Words>
  <Application>Microsoft Office PowerPoint</Application>
  <PresentationFormat>On-screen Show (4:3)</PresentationFormat>
  <Paragraphs>329</Paragraphs>
  <Slides>33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Bradley Hand ITC</vt:lpstr>
      <vt:lpstr>Calibri</vt:lpstr>
      <vt:lpstr>Cambria Math</vt:lpstr>
      <vt:lpstr>Comic Sans MS</vt:lpstr>
      <vt:lpstr>Office Theme</vt:lpstr>
      <vt:lpstr>Ratio of Tans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Crossed Lines</dc:title>
  <dc:creator>John</dc:creator>
  <cp:lastModifiedBy>John Burke</cp:lastModifiedBy>
  <cp:revision>95</cp:revision>
  <cp:lastPrinted>2017-02-13T16:10:36Z</cp:lastPrinted>
  <dcterms:created xsi:type="dcterms:W3CDTF">2015-01-18T19:46:07Z</dcterms:created>
  <dcterms:modified xsi:type="dcterms:W3CDTF">2020-08-05T09:46:22Z</dcterms:modified>
</cp:coreProperties>
</file>